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tags/tag30.xml" ContentType="application/vnd.openxmlformats-officedocument.presentationml.tags+xml"/>
  <Override PartName="/ppt/notesSlides/notesSlide17.xml" ContentType="application/vnd.openxmlformats-officedocument.presentationml.notesSlide+xml"/>
  <Override PartName="/ppt/tags/tag31.xml" ContentType="application/vnd.openxmlformats-officedocument.presentationml.tags+xml"/>
  <Override PartName="/ppt/notesSlides/notesSlide18.xml" ContentType="application/vnd.openxmlformats-officedocument.presentationml.notesSlide+xml"/>
  <Override PartName="/ppt/tags/tag32.xml" ContentType="application/vnd.openxmlformats-officedocument.presentationml.tags+xml"/>
  <Override PartName="/ppt/notesSlides/notesSlide19.xml" ContentType="application/vnd.openxmlformats-officedocument.presentationml.notesSlide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1"/>
    <p:sldMasterId id="2147483736" r:id="rId2"/>
  </p:sldMasterIdLst>
  <p:notesMasterIdLst>
    <p:notesMasterId r:id="rId26"/>
  </p:notesMasterIdLst>
  <p:handoutMasterIdLst>
    <p:handoutMasterId r:id="rId27"/>
  </p:handoutMasterIdLst>
  <p:sldIdLst>
    <p:sldId id="383" r:id="rId3"/>
    <p:sldId id="799" r:id="rId4"/>
    <p:sldId id="800" r:id="rId5"/>
    <p:sldId id="801" r:id="rId6"/>
    <p:sldId id="803" r:id="rId7"/>
    <p:sldId id="804" r:id="rId8"/>
    <p:sldId id="805" r:id="rId9"/>
    <p:sldId id="806" r:id="rId10"/>
    <p:sldId id="802" r:id="rId11"/>
    <p:sldId id="807" r:id="rId12"/>
    <p:sldId id="808" r:id="rId13"/>
    <p:sldId id="809" r:id="rId14"/>
    <p:sldId id="810" r:id="rId15"/>
    <p:sldId id="811" r:id="rId16"/>
    <p:sldId id="812" r:id="rId17"/>
    <p:sldId id="813" r:id="rId18"/>
    <p:sldId id="814" r:id="rId19"/>
    <p:sldId id="815" r:id="rId20"/>
    <p:sldId id="817" r:id="rId21"/>
    <p:sldId id="816" r:id="rId22"/>
    <p:sldId id="818" r:id="rId23"/>
    <p:sldId id="819" r:id="rId24"/>
    <p:sldId id="797" r:id="rId25"/>
  </p:sldIdLst>
  <p:sldSz cx="10799763" cy="10799763"/>
  <p:notesSz cx="6797675" cy="9929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31" userDrawn="1">
          <p15:clr>
            <a:srgbClr val="A4A3A4"/>
          </p15:clr>
        </p15:guide>
        <p15:guide id="2" pos="6191" userDrawn="1">
          <p15:clr>
            <a:srgbClr val="A4A3A4"/>
          </p15:clr>
        </p15:guide>
        <p15:guide id="3" orient="horz" pos="1111" userDrawn="1">
          <p15:clr>
            <a:srgbClr val="A4A3A4"/>
          </p15:clr>
        </p15:guide>
        <p15:guide id="4" pos="362" userDrawn="1">
          <p15:clr>
            <a:srgbClr val="A4A3A4"/>
          </p15:clr>
        </p15:guide>
        <p15:guide id="5" pos="6441" userDrawn="1">
          <p15:clr>
            <a:srgbClr val="A4A3A4"/>
          </p15:clr>
        </p15:guide>
        <p15:guide id="6" orient="horz" pos="6146" userDrawn="1">
          <p15:clr>
            <a:srgbClr val="A4A3A4"/>
          </p15:clr>
        </p15:guide>
        <p15:guide id="7" orient="horz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rtina Bartošová" initials="MB [7]" lastIdx="1" clrIdx="6"/>
  <p:cmAuthor id="1" name="Martina Bartošová" initials="MB" lastIdx="3" clrIdx="0"/>
  <p:cmAuthor id="2" name="Martina Bartošová" initials="MB [2]" lastIdx="1" clrIdx="1"/>
  <p:cmAuthor id="3" name="Martina Bartošová" initials="MB [3]" lastIdx="1" clrIdx="2"/>
  <p:cmAuthor id="4" name="Martina Bartošová" initials="MB [4]" lastIdx="1" clrIdx="3"/>
  <p:cmAuthor id="5" name="Martina Bartošová" initials="MB [5]" lastIdx="1" clrIdx="4"/>
  <p:cmAuthor id="6" name="Martina Bartošová" initials="MB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66A"/>
    <a:srgbClr val="888B8D"/>
    <a:srgbClr val="5D6A7B"/>
    <a:srgbClr val="E40046"/>
    <a:srgbClr val="3F9C35"/>
    <a:srgbClr val="AF0B2B"/>
    <a:srgbClr val="848E9B"/>
    <a:srgbClr val="8C96A3"/>
    <a:srgbClr val="9ABC16"/>
    <a:srgbClr val="6774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7" autoAdjust="0"/>
    <p:restoredTop sz="94659"/>
  </p:normalViewPr>
  <p:slideViewPr>
    <p:cSldViewPr snapToGrid="0">
      <p:cViewPr varScale="1">
        <p:scale>
          <a:sx n="67" d="100"/>
          <a:sy n="67" d="100"/>
        </p:scale>
        <p:origin x="2358" y="78"/>
      </p:cViewPr>
      <p:guideLst>
        <p:guide orient="horz" pos="6531"/>
        <p:guide pos="6191"/>
        <p:guide orient="horz" pos="1111"/>
        <p:guide pos="362"/>
        <p:guide pos="6441"/>
        <p:guide orient="horz" pos="6146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22-54D0-466D-A3DE-5A402AF10055}" type="datetimeFigureOut">
              <a:rPr lang="cs-CZ" smtClean="0"/>
              <a:t>15.01.2025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4E6C5-53F1-48F4-A14B-9F28C34EA4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377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70ABA-4271-405F-98C4-14A9DBB579C9}" type="datetimeFigureOut">
              <a:rPr lang="cs-CZ" smtClean="0"/>
              <a:t>15.01.2025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722438" y="1239838"/>
            <a:ext cx="33528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5CE98-EB3D-483B-8699-8D05CE76F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2993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264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F158-631A-352B-6F4F-49ADF76E6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FC3C6DF-17BF-5ACD-DB4F-953C5B4D2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CD6A727-BC64-7E32-76EF-879A945D6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9044DB9-3E08-6773-94C1-5E095CEB6F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0216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B30D3-C8F3-5C5E-E857-9A66679FC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555424A-459C-F7A9-D318-85F29C2A29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FA2A568-F1C8-DB45-3F1E-F2EF72AF3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F8AEB42-CC6A-C279-4304-483678405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8190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F2E80-EE84-2FE0-F010-8E054D97E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19D2060-23CB-0970-3F28-49F64AD89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3896F56-A817-F813-4D1D-E53797125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D0310CC-61C9-6E28-354E-9A1D72D322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0368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09BC5-167F-2F62-62A4-5D1E61A5A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5D1555E-FBDD-83A1-DAF2-447B75226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AAB0AA4-BBD1-863C-9A47-3F55A0344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9A588DE-44C9-DB5E-B3FA-61F89BF85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0528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7DB4B-68D3-6B5D-47C4-66B6F46BA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662F1FA-3201-5376-8668-96FE1393E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12D9BC0-09B6-C35A-C57B-DAEC1A776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F9C5AA-5FE6-1772-444B-11337D993A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273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41233-C6D6-FCA3-7C5B-288E671A0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C8B2C3D-A974-5048-4254-7C1D1BEBE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E00A3C6-F83A-F730-59CE-B5D37BC3C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F831D0A-0131-6908-241C-B70774D209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816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7C55F-821B-2B4E-D7A8-55CF9C58E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2C1B72B-58FA-B3FA-EB6A-45CBEE2D8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76C124B-208B-B32C-BB03-9889D8734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2F02F90-FAD9-ADC0-0F5D-D238D97CAB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9772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9ABFC-30E8-F9BC-9652-35D4DB3F8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EB976A5-7358-9D37-6125-F72A1CFED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3FA9003-2CD5-43CC-3F33-0F79F625C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2480FDA-3D17-CCF0-AD3F-2BC58A90F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4743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73865-2755-DABF-B9D1-6FF4861A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425A3A4-E19C-3C4E-6045-A98697CB3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B23E96F-9873-C61B-DCE5-CC2552E05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3788FE3-8AFF-2FF1-E9DC-108C24B5FE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498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AD000-334E-4CC5-3AD0-C747754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A97A22B-E69B-18C6-4F06-A63B0F15C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EBB23D0-9FB0-4A1A-4BC5-62694876F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263635F-821D-CF30-4D49-33518B8D14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6738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35B0A-BEA8-6ED9-9775-C4C3F766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1697D0E-F1A7-E9EF-BD5A-C44D005B22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9137CC6-5ABB-CDCC-87A5-6F997411F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66B5229-D065-2EA2-D352-FEC5E43370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882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21556-3CD6-13E4-0EAF-38910248D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005100C-BE1F-3C4C-271A-F820EEDB5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16F0840-E345-48F2-D5A4-2A785C84A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7D7272B-B408-3B2B-9CB0-8D0A42BBF5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1258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0A23E-395C-8B70-F770-ED61376AF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27DD895-5C13-E0C8-3842-2BB9BC765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F09948F-A0C4-B618-36F5-36E2181AA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DD8688A-9020-36CC-B025-2A20222647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1660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5F7E7-15B8-1776-22ED-57F61381D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1525C19-0041-7DB2-3396-42EC42BB9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8C12FE1-E22A-B6DB-0C12-A263EB00C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CE753E1-CA67-66AB-0ADD-39ADCA50EF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5562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F31A0-DB8E-1C3F-393D-0FB67CC9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3EC5C00-F4FE-53C7-4F72-6C617054E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DE9772D-030F-305B-12AD-71A8E25BE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2F5074A-5247-6A7A-A329-187344F7FD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278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BA9BE-2BDA-8B21-F149-F5697596B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82CA3BF-9A22-9B3E-261B-57B4332345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E8CB829-4AD5-663E-BB84-4DE932FBF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932CCCF-ECA9-36F8-113A-FEFC6D123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659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1B24C-E19C-FF52-A517-BE5491A4B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30399E0-8B3B-3F8C-F01E-B6BA845E0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AFC72DB-CE36-A4D8-31D5-AA3E87BC5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73F7081-7C46-1BC3-7B10-93F2A31A41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545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795B6-C81D-7DD2-03B7-4402A3833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93BE04F-134A-3293-C9EF-E923F922E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8F038FD-DDD7-4CBC-4783-719EC7F31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AE092B-2E05-BC69-F07D-159C6540F1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7839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744C5-1C41-F68F-B6E0-5C657009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54FD8A9-BF73-0016-9953-122FE66D2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08784B7-DD85-C266-8292-70FFBCB3D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97957CE-B22A-4A97-3099-C04622B068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379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19209-A7FF-5772-FF0C-582CE4B03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24AD8FD-7343-CF60-4753-265EDD97F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63834DE-A821-B60B-B948-F03A3BA44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3E92270-F5B9-2C50-D6B8-F22B0D7E95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990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78165-697A-F0C7-04E7-A6B11FD20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73A5563-D234-6E05-3A3C-22BD440115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19F863B-1130-AC5D-A06D-40BBEDCBC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5109ED7-5C9B-3FC1-715C-FF48AEFB33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3138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CE98-EB3D-483B-8699-8D05CE76F185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900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49971" y="1767462"/>
            <a:ext cx="8099822" cy="3759917"/>
          </a:xfrm>
        </p:spPr>
        <p:txBody>
          <a:bodyPr anchor="b"/>
          <a:lstStyle>
            <a:lvl1pPr algn="ctr">
              <a:defRPr sz="5315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49971" y="5672376"/>
            <a:ext cx="8099822" cy="2607442"/>
          </a:xfrm>
        </p:spPr>
        <p:txBody>
          <a:bodyPr/>
          <a:lstStyle>
            <a:lvl1pPr marL="0" indent="0" algn="ctr">
              <a:buNone/>
              <a:defRPr sz="2126"/>
            </a:lvl1pPr>
            <a:lvl2pPr marL="404988" indent="0" algn="ctr">
              <a:buNone/>
              <a:defRPr sz="1772"/>
            </a:lvl2pPr>
            <a:lvl3pPr marL="809976" indent="0" algn="ctr">
              <a:buNone/>
              <a:defRPr sz="1594"/>
            </a:lvl3pPr>
            <a:lvl4pPr marL="1214963" indent="0" algn="ctr">
              <a:buNone/>
              <a:defRPr sz="1417"/>
            </a:lvl4pPr>
            <a:lvl5pPr marL="1619951" indent="0" algn="ctr">
              <a:buNone/>
              <a:defRPr sz="1417"/>
            </a:lvl5pPr>
            <a:lvl6pPr marL="2024939" indent="0" algn="ctr">
              <a:buNone/>
              <a:defRPr sz="1417"/>
            </a:lvl6pPr>
            <a:lvl7pPr marL="2429927" indent="0" algn="ctr">
              <a:buNone/>
              <a:defRPr sz="1417"/>
            </a:lvl7pPr>
            <a:lvl8pPr marL="2834914" indent="0" algn="ctr">
              <a:buNone/>
              <a:defRPr sz="1417"/>
            </a:lvl8pPr>
            <a:lvl9pPr marL="3239902" indent="0" algn="ctr">
              <a:buNone/>
              <a:defRPr sz="1417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66DF-D875-4B43-923D-ED5B44CF5C1B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47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998FC-CDCB-4A1D-8FC3-7253D842C427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529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entář k ukázce program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42484" y="4375051"/>
            <a:ext cx="9314796" cy="5352235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653EB-6303-446B-8A37-693050E00357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2156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6859" y="2692442"/>
            <a:ext cx="9314796" cy="4492401"/>
          </a:xfrm>
        </p:spPr>
        <p:txBody>
          <a:bodyPr anchor="b"/>
          <a:lstStyle>
            <a:lvl1pPr>
              <a:defRPr sz="5315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36859" y="7227343"/>
            <a:ext cx="9314796" cy="2362447"/>
          </a:xfrm>
        </p:spPr>
        <p:txBody>
          <a:bodyPr/>
          <a:lstStyle>
            <a:lvl1pPr marL="0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1pPr>
            <a:lvl2pPr marL="404988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09976" indent="0">
              <a:buNone/>
              <a:defRPr sz="1594">
                <a:solidFill>
                  <a:schemeClr val="tx1">
                    <a:tint val="75000"/>
                  </a:schemeClr>
                </a:solidFill>
              </a:defRPr>
            </a:lvl3pPr>
            <a:lvl4pPr marL="1214963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4pPr>
            <a:lvl5pPr marL="1619951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5pPr>
            <a:lvl6pPr marL="2024939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6pPr>
            <a:lvl7pPr marL="242992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7pPr>
            <a:lvl8pPr marL="283491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8pPr>
            <a:lvl9pPr marL="3239902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11AD-EAB6-4A32-A980-CC2C0C335E17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069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42484" y="2874937"/>
            <a:ext cx="4589899" cy="685235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67380" y="2874937"/>
            <a:ext cx="4589899" cy="685235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991C-7C0A-43AC-969F-C0F3599D8AB8}" type="datetime1">
              <a:rPr lang="cs-CZ" smtClean="0"/>
              <a:t>15.01.2025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92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3890" y="574988"/>
            <a:ext cx="9314796" cy="208745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3891" y="2647443"/>
            <a:ext cx="4568806" cy="1297471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43891" y="3944914"/>
            <a:ext cx="4568806" cy="580237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67380" y="2647443"/>
            <a:ext cx="4591306" cy="1297471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67380" y="3944914"/>
            <a:ext cx="4591306" cy="580237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A0E-E835-4ABC-95F8-D00FE0C0CFE7}" type="datetime1">
              <a:rPr lang="cs-CZ" smtClean="0"/>
              <a:t>15.01.2025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791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8F116-3296-41F8-9C7B-E69AC8045396}" type="datetime1">
              <a:rPr lang="cs-CZ" smtClean="0"/>
              <a:t>15.01.2025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8152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2F19D-FD30-448D-98A6-E51B821607CE}" type="datetime1">
              <a:rPr lang="cs-CZ" smtClean="0"/>
              <a:t>15.01.2025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988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3891" y="719984"/>
            <a:ext cx="3483204" cy="2519945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91306" y="1554966"/>
            <a:ext cx="5467380" cy="7674832"/>
          </a:xfrm>
        </p:spPr>
        <p:txBody>
          <a:bodyPr/>
          <a:lstStyle>
            <a:lvl1pPr>
              <a:defRPr sz="2835"/>
            </a:lvl1pPr>
            <a:lvl2pPr>
              <a:defRPr sz="2480"/>
            </a:lvl2pPr>
            <a:lvl3pPr>
              <a:defRPr sz="2126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43891" y="3239929"/>
            <a:ext cx="3483204" cy="6002369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BB9E-201F-4082-BA06-2997B6D81E78}" type="datetime1">
              <a:rPr lang="cs-CZ" smtClean="0"/>
              <a:t>15.01.2025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770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3891" y="719984"/>
            <a:ext cx="3483204" cy="2519945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91306" y="1554966"/>
            <a:ext cx="5467380" cy="7674832"/>
          </a:xfrm>
        </p:spPr>
        <p:txBody>
          <a:bodyPr/>
          <a:lstStyle>
            <a:lvl1pPr marL="0" indent="0">
              <a:buNone/>
              <a:defRPr sz="2835"/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43891" y="3239929"/>
            <a:ext cx="3483204" cy="6002369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ADB52-529E-406D-81BF-5935EFE3D0FF}" type="datetime1">
              <a:rPr lang="cs-CZ" smtClean="0"/>
              <a:t>15.01.2025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1932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F71D-BACA-4FFB-BD92-52144E3419E0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2284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728580" y="574987"/>
            <a:ext cx="2328699" cy="9152300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42484" y="574987"/>
            <a:ext cx="6851100" cy="91523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E8DC-58FB-407C-B203-E3923D36BC2A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7098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49375" y="1766888"/>
            <a:ext cx="8101013" cy="37607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49375" y="5672138"/>
            <a:ext cx="8101013" cy="2608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77BE-E2C2-4EDD-8983-EBEC08DC4435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0321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6AFB-CC93-409D-8422-25F6A07BA50F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66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6600" y="2692400"/>
            <a:ext cx="9315450" cy="44926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36600" y="7227888"/>
            <a:ext cx="9315450" cy="2362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E7F43-5B8E-4393-BA0E-99C52F292D54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3982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42950" y="2874963"/>
            <a:ext cx="4579938" cy="68516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75288" y="2874963"/>
            <a:ext cx="4581525" cy="68516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680B1-05BE-4142-A51E-05363F41E9B9}" type="datetime1">
              <a:rPr lang="cs-CZ" smtClean="0"/>
              <a:t>15.01.2025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0069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4538" y="574675"/>
            <a:ext cx="9313862" cy="2087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4538" y="2647950"/>
            <a:ext cx="4568825" cy="12969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44538" y="3944938"/>
            <a:ext cx="4568825" cy="580231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67350" y="2647950"/>
            <a:ext cx="4591050" cy="12969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67350" y="3944938"/>
            <a:ext cx="4591050" cy="580231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47CB-3532-4C7A-92F2-806C290476D5}" type="datetime1">
              <a:rPr lang="cs-CZ" smtClean="0"/>
              <a:t>15.01.2025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4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D823-4277-4C9D-AFCF-2FD17FAA764C}" type="datetime1">
              <a:rPr lang="cs-CZ" smtClean="0"/>
              <a:t>15.01.2025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550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26DA-01BD-4288-8152-4911E17F11E8}" type="datetime1">
              <a:rPr lang="cs-CZ" smtClean="0"/>
              <a:t>15.01.2025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99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4538" y="720725"/>
            <a:ext cx="3482975" cy="25193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91050" y="1555750"/>
            <a:ext cx="5467350" cy="76739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44538" y="3240088"/>
            <a:ext cx="3482975" cy="60023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9E6A-0E43-4D1A-A169-025E4DD4BB16}" type="datetime1">
              <a:rPr lang="cs-CZ" smtClean="0"/>
              <a:t>15.01.2025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2232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4538" y="720725"/>
            <a:ext cx="3482975" cy="25193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91050" y="1555750"/>
            <a:ext cx="5467350" cy="7673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44538" y="3240088"/>
            <a:ext cx="3482975" cy="60023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88-B349-4870-8BBD-EF12C4F5B1EF}" type="datetime1">
              <a:rPr lang="cs-CZ" smtClean="0"/>
              <a:t>15.01.2025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113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B6A4-4304-4654-B099-EEF8B2423714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0224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729538" y="574675"/>
            <a:ext cx="2327275" cy="91519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42950" y="574675"/>
            <a:ext cx="6834188" cy="91519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F21D-2C7F-4A67-B4F7-EA62A926E23E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8947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C304-0578-49F6-84B3-C531028712CE}" type="datetime1">
              <a:rPr lang="cs-CZ" smtClean="0"/>
              <a:t>15.01.2025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62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742484" y="574988"/>
            <a:ext cx="9314796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42484" y="10009781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BB785-C487-405E-841E-CD6E047DDC0B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77422" y="10009781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627332" y="10009781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E3DF3-E222-466A-8DA5-7B1ED95C85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49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35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sldNum="0" hdr="0"/>
  <p:txStyles>
    <p:titleStyle>
      <a:lvl1pPr algn="l" defTabSz="8099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DINPro-Medium" panose="02000503030000020004" pitchFamily="2" charset="0"/>
          <a:ea typeface="+mj-ea"/>
          <a:cs typeface="+mj-cs"/>
        </a:defRPr>
      </a:lvl1pPr>
    </p:titleStyle>
    <p:bodyStyle>
      <a:lvl1pPr marL="202494" indent="-202494" algn="l" defTabSz="809976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DINPro-Medium" panose="02000503030000020004" pitchFamily="2" charset="0"/>
          <a:ea typeface="+mn-ea"/>
          <a:cs typeface="+mn-cs"/>
        </a:defRPr>
      </a:lvl1pPr>
      <a:lvl2pPr marL="607482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INPro-Medium" panose="02000503030000020004" pitchFamily="2" charset="0"/>
          <a:ea typeface="+mn-ea"/>
          <a:cs typeface="+mn-cs"/>
        </a:defRPr>
      </a:lvl2pPr>
      <a:lvl3pPr marL="1012469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INPro-Medium" panose="02000503030000020004" pitchFamily="2" charset="0"/>
          <a:ea typeface="+mn-ea"/>
          <a:cs typeface="+mn-cs"/>
        </a:defRPr>
      </a:lvl3pPr>
      <a:lvl4pPr marL="1417457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INPro-Medium" panose="02000503030000020004" pitchFamily="2" charset="0"/>
          <a:ea typeface="+mn-ea"/>
          <a:cs typeface="+mn-cs"/>
        </a:defRPr>
      </a:lvl4pPr>
      <a:lvl5pPr marL="1822445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DINPro-Medium" panose="02000503030000020004" pitchFamily="2" charset="0"/>
          <a:ea typeface="+mn-ea"/>
          <a:cs typeface="+mn-cs"/>
        </a:defRPr>
      </a:lvl5pPr>
      <a:lvl6pPr marL="2227433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2420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7408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396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742950" y="574675"/>
            <a:ext cx="9313863" cy="2087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2950" y="2874963"/>
            <a:ext cx="9313863" cy="6851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42950" y="10009188"/>
            <a:ext cx="2428875" cy="576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11C0-7B3A-4BB3-A62B-AD90CDA29ED2}" type="datetime1">
              <a:rPr lang="cs-CZ" smtClean="0"/>
              <a:t>15.01.2025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576638" y="10009188"/>
            <a:ext cx="3646487" cy="576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627938" y="10009188"/>
            <a:ext cx="2428875" cy="576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689DF-024B-D94D-A6E9-B689399F3E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947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31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6" Type="http://schemas.openxmlformats.org/officeDocument/2006/relationships/image" Target="../media/image32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33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6" Type="http://schemas.openxmlformats.org/officeDocument/2006/relationships/image" Target="../media/image34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6" Type="http://schemas.openxmlformats.org/officeDocument/2006/relationships/image" Target="../media/image35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6" Type="http://schemas.openxmlformats.org/officeDocument/2006/relationships/image" Target="../media/image36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6" Type="http://schemas.openxmlformats.org/officeDocument/2006/relationships/image" Target="../media/image37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image" Target="../media/image40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38.xml"/><Relationship Id="rId7" Type="http://schemas.openxmlformats.org/officeDocument/2006/relationships/hyperlink" Target="mailto:hotline@avensio.cz" TargetMode="Externa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endParaRPr lang="cs-CZ" sz="1800" spc="30" dirty="0">
              <a:solidFill>
                <a:srgbClr val="848E9B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F4051A72-D6E9-2B1F-2A1E-551A51F8EDF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84866" y="2445226"/>
            <a:ext cx="9143854" cy="677108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</a:endParaRPr>
          </a:p>
          <a:p>
            <a:r>
              <a:rPr lang="cs-CZ" sz="7200" dirty="0">
                <a:latin typeface="DINPro-Medium" panose="02000503030000020004" pitchFamily="50" charset="0"/>
              </a:rPr>
              <a:t>Správné postupy </a:t>
            </a:r>
          </a:p>
          <a:p>
            <a:r>
              <a:rPr lang="cs-CZ" sz="7200" dirty="0">
                <a:latin typeface="DINPro-Medium" panose="02000503030000020004" pitchFamily="50" charset="0"/>
              </a:rPr>
              <a:t>VZD a VSD v programu </a:t>
            </a:r>
          </a:p>
          <a:p>
            <a:r>
              <a:rPr lang="cs-CZ" sz="7200" dirty="0">
                <a:latin typeface="DINPro-Medium" panose="02000503030000020004" pitchFamily="50" charset="0"/>
              </a:rPr>
              <a:t>AVENSIO SW</a:t>
            </a:r>
            <a:endParaRPr lang="cs-CZ" sz="7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4000" dirty="0">
              <a:solidFill>
                <a:srgbClr val="3F9C35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E40046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Lektor: Jana Bošková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011A9650-4053-4198-B6EE-062F25D740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5E1A986-DA02-EF4E-2E7F-19389163E9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354" y="8313001"/>
            <a:ext cx="5946408" cy="2486762"/>
          </a:xfrm>
          <a:prstGeom prst="rect">
            <a:avLst/>
          </a:prstGeom>
        </p:spPr>
      </p:pic>
      <p:pic>
        <p:nvPicPr>
          <p:cNvPr id="2" name="Obrázek 1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E2E03D2E-DF8E-10F6-6050-78E4C00263D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35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CD1A2-D348-0D08-B119-2BFF2D68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6FDDDC-FF2E-7ED0-A586-10B24820055B}"/>
              </a:ext>
            </a:extLst>
          </p:cNvPr>
          <p:cNvSpPr txBox="1">
            <a:spLocks/>
          </p:cNvSpPr>
          <p:nvPr/>
        </p:nvSpPr>
        <p:spPr>
          <a:xfrm>
            <a:off x="473075" y="9928474"/>
            <a:ext cx="9149044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A2BACFA9-7757-A191-D5AF-8789C7D6F253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rgbClr val="63666A"/>
                </a:solidFill>
                <a:latin typeface="Arial" panose="020B0604020202020204"/>
              </a:rPr>
              <a:t>Vyúčtování VZD a VSD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rgbClr val="63666A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89EAA471-5A52-9773-2653-D9BB0A0BE556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8D8A4936-BD90-967B-3D53-C4023FA91773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2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ECC9AE0C-E4ED-D962-159C-6BAB300AE78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67D21CA-2309-3319-D6A7-7D3F524122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EDDE783-2B6A-702E-5FC2-FAF3565178BE}"/>
              </a:ext>
            </a:extLst>
          </p:cNvPr>
          <p:cNvSpPr txBox="1"/>
          <p:nvPr/>
        </p:nvSpPr>
        <p:spPr>
          <a:xfrm>
            <a:off x="473075" y="2551468"/>
            <a:ext cx="935564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Údaje subjektu:</a:t>
            </a:r>
          </a:p>
          <a:p>
            <a:endParaRPr lang="cs-C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	Daňové identifikační číslo plátce – ř. 25</a:t>
            </a:r>
          </a:p>
          <a:p>
            <a:pPr lvl="1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	Finančnímu úřadu – ř. 27</a:t>
            </a:r>
          </a:p>
          <a:p>
            <a:pPr lvl="1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	Základní územní jednotka – ř. 28</a:t>
            </a:r>
          </a:p>
          <a:p>
            <a:pPr lvl="1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	Územní pracoviště – ř. 31</a:t>
            </a:r>
          </a:p>
          <a:p>
            <a:pPr lvl="1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	Typ daňového subjektu – ř. 36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FA51C126-A103-51FE-BACF-F9F2ABA9D5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403" y="6090898"/>
            <a:ext cx="8460955" cy="38301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3210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C434-5E94-32EF-6575-10DEC449A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A61444-400F-5537-7F37-84A55A29C99B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AF4D116-2031-7ACA-E751-CFB88DE7C5B1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5A9C2374-26F4-4943-F8A2-AAAB111506B3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3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BA785724-A9B1-9926-250A-4A8617E8B8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BF6D02A-5386-AB10-7F06-0ED05E58FF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9111D3E8-BC86-A0FE-8A59-CD6AC84524E7}"/>
              </a:ext>
            </a:extLst>
          </p:cNvPr>
          <p:cNvSpPr txBox="1">
            <a:spLocks/>
          </p:cNvSpPr>
          <p:nvPr/>
        </p:nvSpPr>
        <p:spPr>
          <a:xfrm>
            <a:off x="742483" y="2470274"/>
            <a:ext cx="9314795" cy="753703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02494" indent="-202494" algn="l" defTabSz="809976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1pPr>
            <a:lvl2pPr marL="607482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2pPr>
            <a:lvl3pPr marL="1012469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3pPr>
            <a:lvl4pPr marL="1417457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4pPr>
            <a:lvl5pPr marL="1822445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5pPr>
            <a:lvl6pPr marL="2227433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420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408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396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Řádné = do 20. března 2025</a:t>
            </a: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988" lvl="1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Opravné Vyúčtování, které je možno podat </a:t>
            </a:r>
          </a:p>
          <a:p>
            <a:pPr marL="404988" lvl="1" indent="0">
              <a:buFont typeface="Arial" panose="020B0604020202020204" pitchFamily="34" charset="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před uplynutím lhůty pro podání řádného Vyúčtování</a:t>
            </a:r>
          </a:p>
          <a:p>
            <a:pPr marL="404988" lvl="1" indent="0">
              <a:buFont typeface="Arial" panose="020B0604020202020204" pitchFamily="34" charset="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(v tomto případě budou zaškrtnuty obě varianty)</a:t>
            </a: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Dodatečné = po 20. březnu 2025</a:t>
            </a: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Opravy týkající se předcházejících zdaňovacích období (tj. před zdaňovacím obdobím 2025) je nutné provést formou dodatečného Vyúčtování k tomuto zdaňovacímu období, a to v souladu s § 141 daňového řádu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C5A0F17-FFB1-1BEA-9F7C-0D68785103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7515" y="2893109"/>
            <a:ext cx="4218555" cy="1015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5657039-4BDC-B0C4-5736-25A9CFAD0A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6869" y="5104531"/>
            <a:ext cx="4279846" cy="9850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CFFF874-8B9C-6BD2-88FA-D86F8C8137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1130" y="6543263"/>
            <a:ext cx="7937499" cy="18023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Nadpis 1">
            <a:extLst>
              <a:ext uri="{FF2B5EF4-FFF2-40B4-BE49-F238E27FC236}">
                <a16:creationId xmlns:a16="http://schemas.microsoft.com/office/drawing/2014/main" id="{AF6C1EF5-2D8D-5308-6A32-51EF7CD7ACD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14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7E0AA-B6C8-D71B-A16C-DB1E7A062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DE493D-B030-E856-126B-80C2ED11CF04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25745007-24C8-2A3F-C257-ECA7BA0A147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3B741817-C74A-4EC7-E161-983CE629908A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E7CAB722-68DD-C2EC-CC77-9E1DDE49B369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4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8B32B2A0-B54C-2E7A-A4E1-7981665476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BE25B30-30D2-7C0F-257C-24C316F770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417005F-7F21-E10D-3B9C-B24B83541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2148" y="5133371"/>
            <a:ext cx="7095465" cy="24154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F7D8DB2D-2B63-396B-0843-B877BCE34E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503" y="8213076"/>
            <a:ext cx="10197138" cy="11480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BE5752D3-B078-1CC0-F5A7-24EE70F99C3A}"/>
              </a:ext>
            </a:extLst>
          </p:cNvPr>
          <p:cNvSpPr txBox="1"/>
          <p:nvPr/>
        </p:nvSpPr>
        <p:spPr>
          <a:xfrm>
            <a:off x="684866" y="2668409"/>
            <a:ext cx="914385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Počet zaměstnanců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– uveďte počet zaměstnanců</a:t>
            </a:r>
          </a:p>
          <a:p>
            <a:pPr marL="404988" lvl="1" indent="0">
              <a:buNone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 příjmy podle § 6 zákona podle mzdových listů </a:t>
            </a:r>
          </a:p>
          <a:p>
            <a:pPr marL="404988" lvl="1" indent="0">
              <a:buNone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 jednotlivé kalendářní měsíce vykazovaného zdaňovacího období (§ 38j odst. 1 zákona).</a:t>
            </a:r>
          </a:p>
        </p:txBody>
      </p:sp>
    </p:spTree>
    <p:extLst>
      <p:ext uri="{BB962C8B-B14F-4D97-AF65-F5344CB8AC3E}">
        <p14:creationId xmlns:p14="http://schemas.microsoft.com/office/powerpoint/2010/main" val="11141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CE6F-AD26-B991-1B12-DA4A3A973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64CBFB-F81A-7581-CDB4-2B3834B057C7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B40BB964-C6B9-08B2-B449-52E4030B9CDD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40864926-7013-9A9F-B502-EF89EA367274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5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ECEB9BB9-7B06-3540-4168-6A696FC045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46DCE43-C83A-AA84-EE9F-EB0EBC8F88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D12294D-D042-B9F5-CD05-02B2BAA012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2147" y="2140421"/>
            <a:ext cx="7815467" cy="7866885"/>
          </a:xfrm>
          <a:prstGeom prst="rect">
            <a:avLst/>
          </a:prstGeo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6BEB50E2-EFD3-E02F-BE05-5563FD440CB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279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91CE6-A65C-6A32-AC5B-E7485C1D1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AFA683-D70A-7078-8D1C-68B8B7DBE11F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32F20415-7092-D5B9-37D1-7D55574FF401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B243A121-EB3D-87D3-5756-EAF71EBBFA0D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6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F8EC0F8E-F80E-A676-4133-50F7E12F6D0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EB410AC-DC63-37A3-87F9-5AA9A1A4B9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E642CF73-C207-D4F7-4C56-ACAC24BFEF5C}"/>
              </a:ext>
            </a:extLst>
          </p:cNvPr>
          <p:cNvSpPr txBox="1"/>
          <p:nvPr/>
        </p:nvSpPr>
        <p:spPr>
          <a:xfrm>
            <a:off x="285750" y="2654236"/>
            <a:ext cx="99869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Sloupec 11 – kontrola na výpis a zaúčtování zálohové daně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BCE4CD38-F5E4-02B6-D6FE-F9A0CD1E0B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89" y="4140250"/>
            <a:ext cx="10215884" cy="53660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Nadpis 1">
            <a:extLst>
              <a:ext uri="{FF2B5EF4-FFF2-40B4-BE49-F238E27FC236}">
                <a16:creationId xmlns:a16="http://schemas.microsoft.com/office/drawing/2014/main" id="{46364C48-3054-CBE5-1167-FE26E5BF604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86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D4ED9-2E7A-1CCC-B706-FBA9B7814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B4D9A3-5818-24F4-215A-26396A30F29F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DB713439-2BB5-3910-62BB-284E6E39DB2E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288B0F9C-8331-3DAC-DD1A-ADC239A13A47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7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FF957FE0-2FF7-69C3-4405-780776399A7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C6C5C7A-9F46-774D-9FEC-5D5A960E82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EC9FF5AA-46B8-4B33-C6E8-75A831328F01}"/>
              </a:ext>
            </a:extLst>
          </p:cNvPr>
          <p:cNvSpPr txBox="1"/>
          <p:nvPr/>
        </p:nvSpPr>
        <p:spPr>
          <a:xfrm>
            <a:off x="-106062" y="2654236"/>
            <a:ext cx="103787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4400" dirty="0"/>
              <a:t>Rozdíl mezi sloupci 1 a 2 v části I. a př. 3 a 4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31D6647-87C3-DC7F-8A2E-C2F3CCB448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764" y="3502092"/>
            <a:ext cx="4468236" cy="4139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C2167F5-9786-18E8-02F2-01B6F44EF4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5139" y="3506619"/>
            <a:ext cx="4801394" cy="41302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FE16901-AF5A-BF53-29AD-A75CAB9758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764" y="7881078"/>
            <a:ext cx="9526329" cy="6858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C640847-EBBC-C0BC-C162-C9A149AC50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764" y="8985750"/>
            <a:ext cx="9515250" cy="6858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Nadpis 1">
            <a:extLst>
              <a:ext uri="{FF2B5EF4-FFF2-40B4-BE49-F238E27FC236}">
                <a16:creationId xmlns:a16="http://schemas.microsoft.com/office/drawing/2014/main" id="{7B0EB73F-41AE-02BD-1B2D-45A52723F7D0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78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10A0-0440-9BF3-7A93-044D8D1E3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7137CD-080B-C6D6-2A2B-BFC6BBDAF314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F1597D0-2E31-F157-8728-48A28177C2C3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2FB040C0-BA14-2C74-D0D9-970D9FED1EE8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8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F66089E6-B0E8-BA21-8D9C-9AB6B6741C8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45BA492-66F1-60D6-7C7D-BC5DFA7DAC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4FE8C53C-706C-017E-971B-9E4AA5B5BD11}"/>
              </a:ext>
            </a:extLst>
          </p:cNvPr>
          <p:cNvSpPr txBox="1"/>
          <p:nvPr/>
        </p:nvSpPr>
        <p:spPr>
          <a:xfrm>
            <a:off x="-106062" y="2654236"/>
            <a:ext cx="103787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6000" dirty="0"/>
              <a:t>Sloupce 4,5, 8, 9 a 11 v části I.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2DF2382-4A2A-2ED0-2AFF-CB59B64F34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324" y="3641793"/>
            <a:ext cx="2325005" cy="38007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186AA40-8DFF-3003-EBCE-EB13CC9198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4813" y="3641793"/>
            <a:ext cx="4640461" cy="38481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2BA97DA-DD4D-3B49-47E3-6A3A235FB3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995" y="7712449"/>
            <a:ext cx="8969932" cy="22388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Nadpis 1">
            <a:extLst>
              <a:ext uri="{FF2B5EF4-FFF2-40B4-BE49-F238E27FC236}">
                <a16:creationId xmlns:a16="http://schemas.microsoft.com/office/drawing/2014/main" id="{28B5D5F3-AC9F-BA7E-3BB7-E3383266F5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38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8D469-EEE3-02E3-44B9-D7172E322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D6A59D-E84A-86C3-99A6-C0C2B65AF12A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E94A8BAC-92C0-D1F7-1F54-A180A70E75C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rgbClr val="63666A"/>
                </a:solidFill>
                <a:latin typeface="Arial" panose="020B0604020202020204"/>
              </a:rPr>
              <a:t>Vyúčtování VZD a VSD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rgbClr val="63666A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705F2221-7117-D66F-4C3E-7F053B30FA35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87952349-C29A-1263-4F69-E5CE687C70D9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9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568C9A9C-D643-EBFD-4BE0-9E70F075AD2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7CB4EA9-A8C6-FFC3-E024-F8954AA5B3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F1F02165-24CF-27BA-33B2-D9F35813D2AC}"/>
              </a:ext>
            </a:extLst>
          </p:cNvPr>
          <p:cNvSpPr txBox="1">
            <a:spLocks/>
          </p:cNvSpPr>
          <p:nvPr/>
        </p:nvSpPr>
        <p:spPr>
          <a:xfrm>
            <a:off x="683500" y="2696613"/>
            <a:ext cx="9314795" cy="6401090"/>
          </a:xfrm>
          <a:prstGeom prst="rect">
            <a:avLst/>
          </a:prstGeom>
        </p:spPr>
        <p:txBody>
          <a:bodyPr/>
          <a:lstStyle>
            <a:lvl1pPr marL="202494" indent="-202494" algn="l" defTabSz="809976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1pPr>
            <a:lvl2pPr marL="607482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2pPr>
            <a:lvl3pPr marL="1012469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3pPr>
            <a:lvl4pPr marL="1417457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4pPr>
            <a:lvl5pPr marL="1822445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5pPr>
            <a:lvl6pPr marL="2227433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420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408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396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Název organizace – ř. 0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Adresa organizace – ř. 3, 4, 5, 6 a 15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Typ daňového subjektu – ř. 36</a:t>
            </a:r>
          </a:p>
          <a:p>
            <a:pPr lvl="2"/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Typ F = fyzická osoba – ř. 37, 38 a 39</a:t>
            </a:r>
          </a:p>
          <a:p>
            <a:pPr marL="809975" lvl="2" indent="0">
              <a:buFont typeface="Arial" panose="020B0604020202020204" pitchFamily="34" charset="0"/>
              <a:buNone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Údaje o zástupci (podepisující osobě):</a:t>
            </a:r>
          </a:p>
          <a:p>
            <a:pPr lvl="2"/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Typ a kód zástupce – ř. 40 a 41</a:t>
            </a:r>
          </a:p>
          <a:p>
            <a:pPr lvl="2"/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Zástupce fyzická osoba – ř. 42, 43 a 44</a:t>
            </a:r>
          </a:p>
          <a:p>
            <a:pPr lvl="2"/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Osvědčení daňové poradce – ř. 45</a:t>
            </a:r>
          </a:p>
          <a:p>
            <a:pPr marL="809975" lvl="2" indent="0">
              <a:buFont typeface="Arial" panose="020B0604020202020204" pitchFamily="34" charset="0"/>
              <a:buNone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Údaje o oprávněné osobě a vztah k právnické osobě</a:t>
            </a:r>
          </a:p>
          <a:p>
            <a:pPr marL="404988" lvl="1" indent="0">
              <a:buFont typeface="Arial" panose="020B0604020202020204" pitchFamily="34" charset="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ř. 48, 49 a 50</a:t>
            </a:r>
          </a:p>
          <a:p>
            <a:pPr marL="404988" lvl="1" indent="0">
              <a:buFont typeface="Arial" panose="020B0604020202020204" pitchFamily="34" charset="0"/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Kontaktní osoba – přihlášený uživatel</a:t>
            </a:r>
          </a:p>
        </p:txBody>
      </p:sp>
    </p:spTree>
    <p:extLst>
      <p:ext uri="{BB962C8B-B14F-4D97-AF65-F5344CB8AC3E}">
        <p14:creationId xmlns:p14="http://schemas.microsoft.com/office/powerpoint/2010/main" val="118414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53CC6-945B-9B8F-937D-159D28DF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756C94-C6B4-ED58-9C44-DC0E8AD31DAE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C1AB1981-712D-F9DA-E65A-4346E6CFDA0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rgbClr val="63666A"/>
                </a:solidFill>
                <a:latin typeface="Arial" panose="020B0604020202020204"/>
              </a:rPr>
              <a:t>Vyúčtování VZD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rgbClr val="63666A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B2740F96-1282-994B-D86D-2D8D009DDF7D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051F64AF-9DEC-8C74-2CDA-30BC38441E23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10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BDE1DBB9-D06A-D385-10AB-6263CF15DA6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FF71067-DD13-38FB-8E94-C52B5762E2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7E713DAA-516B-1902-ACBA-915B8DE4B109}"/>
              </a:ext>
            </a:extLst>
          </p:cNvPr>
          <p:cNvSpPr txBox="1"/>
          <p:nvPr/>
        </p:nvSpPr>
        <p:spPr>
          <a:xfrm>
            <a:off x="994076" y="2314330"/>
            <a:ext cx="103787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4000" dirty="0"/>
              <a:t>Vyúčtování – část II.</a:t>
            </a:r>
          </a:p>
          <a:p>
            <a:pPr lvl="1"/>
            <a:endParaRPr lang="cs-CZ" sz="40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AA6C84F-046B-7E77-92E5-6969B10AFC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4732" y="3196707"/>
            <a:ext cx="7724121" cy="68401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9245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C2686-F8A0-8DD4-E574-4AF73F3D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CA0762-C74B-9A8F-79B0-DC238FD508FD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AA9E2E0F-B5E0-5A1E-5785-6DC996870AF0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45B6AFF0-7BF5-36D1-64FA-F496E54D11AF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11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A1061CD1-F9FE-5049-6D7D-5BD84D388A3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997AC58-DD8F-DDAD-2DA2-178B9F6D3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E29DFC5E-CB96-62E1-3B19-1821DAE689A5}"/>
              </a:ext>
            </a:extLst>
          </p:cNvPr>
          <p:cNvSpPr txBox="1"/>
          <p:nvPr/>
        </p:nvSpPr>
        <p:spPr>
          <a:xfrm>
            <a:off x="420988" y="2255348"/>
            <a:ext cx="103787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3600" dirty="0"/>
              <a:t>Příloha č. 1 Počty zaměstnanců</a:t>
            </a:r>
          </a:p>
          <a:p>
            <a:pPr lvl="1"/>
            <a:endParaRPr lang="cs-CZ" sz="36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3ABDE00-6927-8B87-1C7E-CDCD938A9C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785" y="3071366"/>
            <a:ext cx="9652821" cy="29150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4BFF405-6D3D-AF40-AF40-39E216B9CE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785" y="6124312"/>
            <a:ext cx="4930469" cy="38041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36420F9-1F1B-BD13-9D3B-B4807F6EAA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3811" y="6418170"/>
            <a:ext cx="5092606" cy="6601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E6424BE2-8DE1-CAD2-D74F-37C5CE642F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3288" y="7461770"/>
            <a:ext cx="2512124" cy="2047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Nadpis 1">
            <a:extLst>
              <a:ext uri="{FF2B5EF4-FFF2-40B4-BE49-F238E27FC236}">
                <a16:creationId xmlns:a16="http://schemas.microsoft.com/office/drawing/2014/main" id="{4AC9D125-E69F-4CC4-965B-2779C2F2139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5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2CCBD-39FB-D0A5-593D-EA3F6BF66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06ED5C-7151-504B-F187-EA7276D4BDEA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B747A38D-CE5D-15B4-867B-16019DF5EDC8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C947A01B-5A59-04D1-5E10-E9085FD630DC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12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400F3B8B-1E3F-DF9A-519F-86905E6C956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84A20A8-575E-0BB8-18F8-AE12BF1FD3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70852745-448E-CE2D-E041-EE95B1DA4132}"/>
              </a:ext>
            </a:extLst>
          </p:cNvPr>
          <p:cNvSpPr txBox="1"/>
          <p:nvPr/>
        </p:nvSpPr>
        <p:spPr>
          <a:xfrm>
            <a:off x="684866" y="2337531"/>
            <a:ext cx="103787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Příloha č. 2 Cizinci</a:t>
            </a:r>
          </a:p>
          <a:p>
            <a:pPr lvl="1"/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0E12395-9BE6-F31E-9F43-10EB469152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252" y="3168302"/>
            <a:ext cx="9291257" cy="18491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0CA4CB6A-63B5-2C24-83BD-AC7528EA76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252" y="5129760"/>
            <a:ext cx="4047840" cy="46864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3F7E25C2-6C1B-B022-BD2D-06DE138313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000" y="5848249"/>
            <a:ext cx="4700734" cy="14214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9FA6690C-FFF6-196B-B4EC-A61BC353EE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7672" y="7819968"/>
            <a:ext cx="3238952" cy="15432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Nadpis 1">
            <a:extLst>
              <a:ext uri="{FF2B5EF4-FFF2-40B4-BE49-F238E27FC236}">
                <a16:creationId xmlns:a16="http://schemas.microsoft.com/office/drawing/2014/main" id="{0ECC01F2-DAD1-631A-7086-50CCD16A130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90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710DD-9B75-7E7C-A71D-32F4A0914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8EC8C0-EBAA-7178-0404-15E649E7D611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E8425870-0A73-0EA3-5DA6-8ECF8CA653F9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D3E8FE87-4CEC-EF21-797A-EEF81C46153B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13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080B1D25-0292-97FC-4ED6-A68B73E901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FBA40E4-4378-139C-8106-6B04D7C1CD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69AEAE8-DE9C-7A8B-915F-1289E9B1F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273" y="2337531"/>
            <a:ext cx="4634549" cy="28774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33AD435-E91F-9953-62D4-7B09C1F923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5918" y="5375506"/>
            <a:ext cx="6858163" cy="45923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462DDF10-43D2-4E89-6752-EEFBD1FC3F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1199" y="3911238"/>
            <a:ext cx="4875008" cy="12529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Nadpis 1">
            <a:extLst>
              <a:ext uri="{FF2B5EF4-FFF2-40B4-BE49-F238E27FC236}">
                <a16:creationId xmlns:a16="http://schemas.microsoft.com/office/drawing/2014/main" id="{E7D7AF0C-26EC-6B3C-E9C7-E26058C21EA1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1508179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Vyúčtování daně z příjmů ze závislé činnosti</a:t>
            </a:r>
            <a:endParaRPr kumimoji="0" lang="cs-CZ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42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9C5B9-A41E-2A3A-79D7-91FC4C77A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3BF4DE-66EB-96AB-F7E5-E59AD822F711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895E089-0DC0-6E04-7354-C42AE251DA3E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AA64490C-3043-5BA0-1C0F-CCBC358B1755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14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FC702F11-B31C-66F8-34B1-0A818DA84C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699DF07-963E-C380-DA89-238694CD90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3AE3620-F482-4B3F-AAA8-50BC0114AA8F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2180A37-D9B3-B95B-1FD4-12C0997BB0C1}"/>
              </a:ext>
            </a:extLst>
          </p:cNvPr>
          <p:cNvSpPr txBox="1"/>
          <p:nvPr/>
        </p:nvSpPr>
        <p:spPr>
          <a:xfrm>
            <a:off x="740954" y="3360663"/>
            <a:ext cx="926557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Povinnost za kalendářní měsíce zdaňovacího období (kalendářního roku), ve kterých plátci daně vznikla povinnost srazit daň (§ 38d odst. 1 a 2 zákona) ve vztahu ke dni úkonu či skutečnosti, která zakládá povinnost podat Vyúčtování, a to bez ohledu na lhůtu pro odvod sražené daně.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7F7DC27D-7FA2-C2D6-7624-5048CA387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74" y="6567078"/>
            <a:ext cx="9932644" cy="19389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3100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4061E-76AF-65E3-180B-01C98AA77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B0D26F-B604-E55E-89B1-95758EFCF6AD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DAA51FDD-CC8B-5A1B-684F-C14B8B2E936C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DC8526DC-1D6C-AAD1-574F-1239974271B5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15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CF41EA03-D2F6-3924-C205-6ADE5B19956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771B86E-39EB-BE45-2B01-C87831455E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D838E945-613C-B887-47AD-0691905F2043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F00CBF0-3B13-6022-D8F0-DE1C77261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664" y="3452165"/>
            <a:ext cx="9896434" cy="57204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80757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2797D-D8E9-9A2B-0541-9D85C9280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20FFC9-997F-EE35-32C3-6B9A248B11F4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44CF90FA-9E0D-DC77-C464-5B3FDDA36F82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75F42975-7F53-1D84-2573-6C970E4D6DF5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16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8EB6EA2B-0FE5-5CB5-22C4-389A7612045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0958369-F061-3641-B23A-86916ED972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EB03509-BC5F-400B-E862-82BE4E98C78E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32E1A83-2478-3744-A180-26180E25C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583" y="2711279"/>
            <a:ext cx="8236596" cy="67782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1305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AD991-18E0-C285-FF4D-3AC7C681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4BFC5-6554-57F9-668D-71B9AB4E39FD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435B823B-B941-8791-0979-54A28B45D4B9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B365C5A2-F0DE-6647-6A71-501CC1365355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17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42F01F9A-97B3-DE65-6A64-4317C7F023F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3CDE16D-F4C2-B308-EC31-EEE9AB8D72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0F1708E-E429-CC2D-D629-E5BFD6666654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FAA64DB-37F5-1AB2-BFB2-23574A3E4FEE}"/>
              </a:ext>
            </a:extLst>
          </p:cNvPr>
          <p:cNvSpPr txBox="1">
            <a:spLocks/>
          </p:cNvSpPr>
          <p:nvPr/>
        </p:nvSpPr>
        <p:spPr>
          <a:xfrm>
            <a:off x="246251" y="3213458"/>
            <a:ext cx="10307259" cy="6901545"/>
          </a:xfrm>
          <a:prstGeom prst="rect">
            <a:avLst/>
          </a:prstGeom>
        </p:spPr>
        <p:txBody>
          <a:bodyPr/>
          <a:lstStyle>
            <a:lvl1pPr marL="202494" indent="-202494" algn="l" defTabSz="809976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1pPr>
            <a:lvl2pPr marL="607482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2pPr>
            <a:lvl3pPr marL="1012469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3pPr>
            <a:lvl4pPr marL="1417457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4pPr>
            <a:lvl5pPr marL="1822445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DINPro-Medium" panose="02000503030000020004" pitchFamily="2" charset="0"/>
                <a:ea typeface="+mn-ea"/>
                <a:cs typeface="+mn-cs"/>
              </a:defRPr>
            </a:lvl5pPr>
            <a:lvl6pPr marL="2227433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420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408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396" indent="-202494" algn="l" defTabSz="809976" rtl="0" eaLnBrk="1" latinLnBrk="0" hangingPunct="1">
              <a:lnSpc>
                <a:spcPct val="90000"/>
              </a:lnSpc>
              <a:spcBef>
                <a:spcPts val="443"/>
              </a:spcBef>
              <a:buFont typeface="Arial" panose="020B0604020202020204" pitchFamily="34" charset="0"/>
              <a:buChar char="•"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 do sloupce 6 </a:t>
            </a:r>
          </a:p>
          <a:p>
            <a:pPr lvl="2"/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uvedete částku daňové povinnosti, obsaženou </a:t>
            </a:r>
          </a:p>
          <a:p>
            <a:pPr marL="809975" lvl="2" indent="0">
              <a:buFont typeface="Arial" panose="020B0604020202020204" pitchFamily="34" charset="0"/>
              <a:buNone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 částce daně ze sloupce 1, kterou nelze u poplatníka považovat za splněnou z důvodu dodatečného podpisu prohlášení k dani (§ 38d odst. 4 písm. a), § 38k zákona). </a:t>
            </a:r>
          </a:p>
          <a:p>
            <a:pPr marL="809975" lvl="2" indent="0">
              <a:buFont typeface="Arial" panose="020B0604020202020204" pitchFamily="34" charset="0"/>
              <a:buNone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975" lvl="2" indent="0">
              <a:buFont typeface="Arial" panose="020B0604020202020204" pitchFamily="34" charset="0"/>
              <a:buNone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Jedná se o částku daně, která byla původně před podpisem prohlášení k dani poplatníka sražena v souladu s § 38d odst. 1 zákona a dodatečným podpisem poplatníkova prohlášení k dani 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je na ni pohlíženo jako </a:t>
            </a:r>
          </a:p>
          <a:p>
            <a:pPr marL="809975" lvl="2" indent="0">
              <a:buFont typeface="Arial" panose="020B0604020202020204" pitchFamily="34" charset="0"/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na zálohu na daň z příjmů fyzických osob ze závislé činnosti a z funkčních požitků.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990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9089C-2B24-5E85-6BF4-551DB9684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7C9D19-C663-385C-4E96-EFDBB6B0B45C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D818B753-DF3D-E8FF-027C-2BAEBA43A2E8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501F5163-32E4-1B4B-6E94-27B871769B89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18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ADC4B97F-55FC-1324-E89F-CE0F4F6FBC8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56BE9CA-D09D-E65B-6F94-2FDF019C3F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5F6C1BCA-9F9B-56F6-3606-A12428AA990D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C7E0174-BDF2-B4F4-C09F-8A4F0F852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395" y="2537664"/>
            <a:ext cx="8998972" cy="72848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6824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87CDC-638D-73D5-06C1-5C587C952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BE6BFF-8B40-81E6-077C-F67ECCD450CC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84A3438E-AE46-52F6-F1C3-FAF9E31C949C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BBB2A5D1-7818-DEC4-745F-2BDC994230EB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19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DD33E422-98A5-73DD-B690-736E6D04E5F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C1809A0-C085-FA6E-B070-BF003E7B29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FEBB07B7-A4CF-CBD2-6DB0-E1B981F42EAB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C8B2220-928A-A9F1-5215-55EAC165B6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819" y="3175483"/>
            <a:ext cx="9440714" cy="55526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573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60374-120B-85CF-A134-A3BBDCF2F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C1B8D9-1011-161F-44DE-A4DA6BB1684B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0416555E-254B-F660-C861-EB38AB5D06B0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1A5DBC15-BE4A-7517-3BE0-D91AFB6DE747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20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D51F432F-3320-2575-4FAB-F73AE64FBB5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8ABBBB7-AFA5-C2A5-6C4C-79A523C9DF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CE5EF48D-51C4-D683-C9DF-1687AD46E628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EF92A3B-8505-6421-40EF-31BAE361A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295" y="3589879"/>
            <a:ext cx="10555173" cy="36200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8619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71017-70F9-63FE-1807-6C2238C56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F87D8D-43EC-1912-2148-2FD773CD2772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08381625-813C-2495-6D8F-E88E19F3D85A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734DD103-49EB-40F0-89FB-6F233D8E32EE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21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BFC8AEC6-52F4-BC40-1A41-2F91EDA3F11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06356C0-4DC3-7212-6276-02917D2D75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12995E3-FF71-EBA3-58D6-8C4815C8F69E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4B10F121-651E-8A68-F7CE-566DBEA039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3112" y="6897184"/>
            <a:ext cx="7582958" cy="3191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294AFCCC-379C-80B5-ED97-2F2D92F5F5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665" y="2817662"/>
            <a:ext cx="5067508" cy="39974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4F15C35A-52FE-EB77-4957-85A3B05B94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9881" y="2827188"/>
            <a:ext cx="5081093" cy="3987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8863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54760-DCFE-1DE7-A385-8A122B8E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D498A0-A4B6-0752-BD03-25AEC75F56C0}"/>
              </a:ext>
            </a:extLst>
          </p:cNvPr>
          <p:cNvSpPr txBox="1">
            <a:spLocks/>
          </p:cNvSpPr>
          <p:nvPr/>
        </p:nvSpPr>
        <p:spPr>
          <a:xfrm>
            <a:off x="473074" y="9928474"/>
            <a:ext cx="9143853" cy="524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cs-CZ" sz="1600" spc="30" dirty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Správné postupy VZD a VSD v programu SW Avensio, Jana Bošková, 2025-1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D92AF8F-75ED-FDDD-5826-500AC121D501}"/>
              </a:ext>
            </a:extLst>
          </p:cNvPr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1">
            <a:extLst>
              <a:ext uri="{FF2B5EF4-FFF2-40B4-BE49-F238E27FC236}">
                <a16:creationId xmlns:a16="http://schemas.microsoft.com/office/drawing/2014/main" id="{FD39203B-C409-78F3-86E6-BC03A8367C0D}"/>
              </a:ext>
            </a:extLst>
          </p:cNvPr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888B8D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22</a:t>
            </a:fld>
            <a:endParaRPr lang="cs-CZ" sz="1800" spc="30" dirty="0">
              <a:solidFill>
                <a:srgbClr val="888B8D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C18F66CE-BDE8-F5EB-6FAB-6307C741847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5A65A36-6A0F-ED2B-8161-D8B55FF209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39059C1-1453-253A-B245-96A21B4A718F}"/>
              </a:ext>
            </a:extLst>
          </p:cNvPr>
          <p:cNvSpPr txBox="1"/>
          <p:nvPr/>
        </p:nvSpPr>
        <p:spPr>
          <a:xfrm>
            <a:off x="1744662" y="1310238"/>
            <a:ext cx="8056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Vyúčtování daně vybírané srážkou podle zvláštní sazby daně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7A7CE90-59E3-7F42-491A-64252A38C5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165" y="2699597"/>
            <a:ext cx="5657967" cy="2642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2D114D5-7E6A-9F1B-D8F8-E7111686DD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0364" y="3955023"/>
            <a:ext cx="3740032" cy="1078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F84A02F6-EB3F-F6A4-C132-B1E71928FE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4495" y="5650937"/>
            <a:ext cx="6290771" cy="42124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2056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Přímá spojnice 11"/>
          <p:cNvCxnSpPr/>
          <p:nvPr/>
        </p:nvCxnSpPr>
        <p:spPr>
          <a:xfrm>
            <a:off x="9998295" y="10007306"/>
            <a:ext cx="8238" cy="366337"/>
          </a:xfrm>
          <a:prstGeom prst="line">
            <a:avLst/>
          </a:prstGeom>
          <a:ln w="12700">
            <a:solidFill>
              <a:srgbClr val="848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Nadpis 1"/>
          <p:cNvSpPr txBox="1">
            <a:spLocks/>
          </p:cNvSpPr>
          <p:nvPr/>
        </p:nvSpPr>
        <p:spPr>
          <a:xfrm>
            <a:off x="8261570" y="10007306"/>
            <a:ext cx="1736725" cy="36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8099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DINPro-Medium" panose="02000503030000020004" pitchFamily="2" charset="0"/>
                <a:ea typeface="+mj-ea"/>
                <a:cs typeface="+mj-cs"/>
              </a:defRPr>
            </a:lvl1pPr>
          </a:lstStyle>
          <a:p>
            <a:pPr algn="r">
              <a:lnSpc>
                <a:spcPts val="1900"/>
              </a:lnSpc>
            </a:pPr>
            <a:fld id="{62B828D8-490C-4332-AB40-BC61B2F81507}" type="slidenum">
              <a:rPr lang="cs-CZ" sz="1800" spc="30" smtClean="0">
                <a:solidFill>
                  <a:srgbClr val="5D6A7B"/>
                </a:solidFill>
                <a:latin typeface="Arial" panose="020B0604020202020204" pitchFamily="34" charset="0"/>
                <a:ea typeface="DIN Pro" charset="0"/>
                <a:cs typeface="Arial" panose="020B0604020202020204" pitchFamily="34" charset="0"/>
              </a:rPr>
              <a:t>23</a:t>
            </a:fld>
            <a:endParaRPr lang="cs-CZ" sz="1800" spc="30" dirty="0">
              <a:solidFill>
                <a:srgbClr val="5D6A7B"/>
              </a:solidFill>
              <a:latin typeface="Arial" panose="020B0604020202020204" pitchFamily="34" charset="0"/>
              <a:ea typeface="DIN Pro" charset="0"/>
              <a:cs typeface="Arial" panose="020B0604020202020204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D7CD660-806C-1CC4-EEDA-7DF774293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8233402"/>
            <a:ext cx="3096741" cy="810075"/>
          </a:xfrm>
          <a:prstGeom prst="rect">
            <a:avLst/>
          </a:prstGeom>
        </p:spPr>
      </p:pic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C72BF159-7FDC-F9E3-EB4D-C6705FA430D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84866" y="2622493"/>
            <a:ext cx="9043149" cy="6084294"/>
          </a:xfrm>
          <a:prstGeom prst="rect">
            <a:avLst/>
          </a:prstGeom>
        </p:spPr>
        <p:txBody>
          <a:bodyPr vert="horz" lIns="0" tIns="0" rIns="0" bIns="0" spcCol="1800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2000" b="1" kern="1200">
                <a:solidFill>
                  <a:srgbClr val="63666A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300" b="0" i="0" u="none" strike="noStrike" kern="1200" cap="none" spc="0" normalizeH="0" baseline="0" noProof="0" dirty="0">
              <a:ln>
                <a:noFill/>
              </a:ln>
              <a:solidFill>
                <a:srgbClr val="3F9C3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300" b="0" i="0" u="none" strike="noStrike" kern="1200" cap="none" spc="0" normalizeH="0" baseline="0" noProof="0" dirty="0">
              <a:ln>
                <a:noFill/>
              </a:ln>
              <a:solidFill>
                <a:srgbClr val="3F9C3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2300" dirty="0">
              <a:solidFill>
                <a:srgbClr val="3F9C35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300" b="0" i="0" u="none" strike="noStrike" kern="1200" cap="none" spc="0" normalizeH="0" baseline="0" noProof="0" dirty="0">
              <a:ln>
                <a:noFill/>
              </a:ln>
              <a:solidFill>
                <a:srgbClr val="3F9C3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2300" dirty="0">
              <a:solidFill>
                <a:srgbClr val="3F9C35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300" b="0" i="0" u="none" strike="noStrike" kern="1200" cap="none" spc="0" normalizeH="0" baseline="0" noProof="0" dirty="0">
              <a:ln>
                <a:noFill/>
              </a:ln>
              <a:solidFill>
                <a:srgbClr val="3F9C3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300" b="0" i="0" u="none" strike="noStrike" kern="1200" cap="none" spc="0" normalizeH="0" baseline="0" noProof="0" dirty="0">
              <a:ln>
                <a:noFill/>
              </a:ln>
              <a:solidFill>
                <a:srgbClr val="3F9C3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2300" dirty="0">
              <a:solidFill>
                <a:srgbClr val="3F9C35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300" b="0" i="0" u="none" strike="noStrike" kern="1200" cap="none" spc="0" normalizeH="0" baseline="0" noProof="0" dirty="0">
              <a:ln>
                <a:noFill/>
              </a:ln>
              <a:solidFill>
                <a:srgbClr val="3F9C3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E4004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Jana Bošková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2000" dirty="0">
              <a:solidFill>
                <a:srgbClr val="63666A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63666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Tel. </a:t>
            </a:r>
            <a:r>
              <a:rPr lang="cs-CZ" sz="2000" dirty="0">
                <a:solidFill>
                  <a:srgbClr val="63666A"/>
                </a:solidFill>
                <a:latin typeface="Arial" panose="020B0604020202020204"/>
              </a:rPr>
              <a:t>226 400 400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63666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dirty="0">
                <a:solidFill>
                  <a:srgbClr val="63666A"/>
                </a:solidFill>
                <a:latin typeface="Arial" panose="020B0604020202020204"/>
              </a:rPr>
              <a:t>E-mail: </a:t>
            </a:r>
            <a:r>
              <a:rPr lang="cs-CZ" sz="2000" b="0" i="0" dirty="0">
                <a:solidFill>
                  <a:srgbClr val="000000"/>
                </a:solidFill>
                <a:effectLst/>
                <a:latin typeface="Prelo"/>
              </a:rPr>
              <a:t> </a:t>
            </a:r>
            <a:r>
              <a:rPr lang="cs-CZ" sz="2000" b="0" i="0" u="sng" dirty="0">
                <a:effectLst/>
                <a:latin typeface="Prelo"/>
                <a:hlinkClick r:id="rId7"/>
              </a:rPr>
              <a:t>hotline@avensio.cz</a:t>
            </a:r>
            <a:endParaRPr lang="cs-CZ" sz="2000" dirty="0">
              <a:solidFill>
                <a:srgbClr val="63666A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F4051A72-D6E9-2B1F-2A1E-551A51F8EDF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84866" y="2020298"/>
            <a:ext cx="9143854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none" spc="0" normalizeH="0" baseline="0" noProof="0" dirty="0">
                <a:ln>
                  <a:noFill/>
                </a:ln>
                <a:solidFill>
                  <a:srgbClr val="63666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Děkuji Vám za pozornost</a:t>
            </a:r>
          </a:p>
        </p:txBody>
      </p:sp>
      <p:pic>
        <p:nvPicPr>
          <p:cNvPr id="6" name="Obrázek 5" descr="Obsah obrázku Písmo, Grafika, logo, text&#10;&#10;Popis byl vytvořen automaticky">
            <a:extLst>
              <a:ext uri="{FF2B5EF4-FFF2-40B4-BE49-F238E27FC236}">
                <a16:creationId xmlns:a16="http://schemas.microsoft.com/office/drawing/2014/main" id="{EA72CBD2-AB23-191E-5356-4CE5AA26FDF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3" y="514794"/>
            <a:ext cx="1370438" cy="71661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E31AD85-F69B-9DA4-D614-C52F5A6AB6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354" y="8313001"/>
            <a:ext cx="5946408" cy="248676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23CA43E-6368-EA7B-E07E-DB7B4515CF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66" y="665449"/>
            <a:ext cx="2916463" cy="5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608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bda1ee33-16a9-4c04-b72d-ae7a7cea8cef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814c682b-058b-43dc-afec-7247c118593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1cb50e8c-fc3e-4c2d-9ada-ba0d4eafe0e8"/>
</p:tagLst>
</file>

<file path=ppt/theme/theme1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6952</TotalTime>
  <Words>957</Words>
  <Application>Microsoft Office PowerPoint</Application>
  <PresentationFormat>Vlastní</PresentationFormat>
  <Paragraphs>162</Paragraphs>
  <Slides>23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DINPro-Medium</vt:lpstr>
      <vt:lpstr>Prelo</vt:lpstr>
      <vt:lpstr>Vlastní návrh</vt:lpstr>
      <vt:lpstr>2_Vlastní návrh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Jitka Hejlová</dc:creator>
  <cp:lastModifiedBy>Bošková Jana</cp:lastModifiedBy>
  <cp:revision>350</cp:revision>
  <cp:lastPrinted>2024-04-09T06:30:19Z</cp:lastPrinted>
  <dcterms:created xsi:type="dcterms:W3CDTF">2020-10-29T07:10:54Z</dcterms:created>
  <dcterms:modified xsi:type="dcterms:W3CDTF">2025-01-15T06:13:32Z</dcterms:modified>
</cp:coreProperties>
</file>